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70" r:id="rId4"/>
    <p:sldId id="267" r:id="rId5"/>
    <p:sldId id="268" r:id="rId6"/>
    <p:sldId id="269" r:id="rId7"/>
    <p:sldId id="271" r:id="rId8"/>
    <p:sldId id="272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T Sans" panose="020B0604020202020204" charset="0"/>
      <p:regular r:id="rId17"/>
      <p:italic r:id="rId1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C8B434"/>
    <a:srgbClr val="FFDE41"/>
    <a:srgbClr val="000000"/>
    <a:srgbClr val="323232"/>
    <a:srgbClr val="787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E23C5E-A785-4C0A-9C7F-106C236808A4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D14267-1A42-46C6-B8EF-B8874FF7C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2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A8B1AE-612B-4AE3-BD40-E586DB409D90}" type="datetimeFigureOut">
              <a:rPr lang="ru-RU"/>
              <a:pPr>
                <a:defRPr/>
              </a:pPr>
              <a:t>18.11.2015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13B38-A2C3-4813-8DE0-5D8BA2104E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5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(внут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 userDrawn="1"/>
        </p:nvSpPr>
        <p:spPr>
          <a:xfrm>
            <a:off x="0" y="64198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" name="Группа 5"/>
          <p:cNvGrpSpPr>
            <a:grpSpLocks/>
          </p:cNvGrpSpPr>
          <p:nvPr userDrawn="1"/>
        </p:nvGrpSpPr>
        <p:grpSpPr bwMode="auto">
          <a:xfrm>
            <a:off x="762000" y="6523038"/>
            <a:ext cx="7620000" cy="231775"/>
            <a:chOff x="1092649" y="6523508"/>
            <a:chExt cx="7619811" cy="230832"/>
          </a:xfrm>
        </p:grpSpPr>
        <p:sp>
          <p:nvSpPr>
            <p:cNvPr id="6" name="TextBox 2"/>
            <p:cNvSpPr txBox="1"/>
            <p:nvPr userDrawn="1"/>
          </p:nvSpPr>
          <p:spPr>
            <a:xfrm>
              <a:off x="1564125" y="6523508"/>
              <a:ext cx="7148335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rPr>
                <a:t>Конфиденциально. Только для внутреннего ознакомления. Не разрешается распространять дальше любыми способами без согласования с 1С</a:t>
              </a:r>
            </a:p>
          </p:txBody>
        </p:sp>
        <p:pic>
          <p:nvPicPr>
            <p:cNvPr id="7" name="Picture 7" descr="C:\Users\Администратор\Desktop\1clogogray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2649" y="6558094"/>
              <a:ext cx="382882" cy="16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1654015" y="1493784"/>
            <a:ext cx="5834382" cy="2115236"/>
          </a:xfrm>
          <a:effectLst>
            <a:outerShdw dist="12700" dir="5400000" algn="ctr" rotWithShape="0">
              <a:schemeClr val="bg1">
                <a:alpha val="65000"/>
              </a:schemeClr>
            </a:outerShdw>
          </a:effectLst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 b="1" baseline="0">
                <a:solidFill>
                  <a:srgbClr val="191919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PT Sans" pitchFamily="34" charset="0"/>
              </a:defRPr>
            </a:lvl2pPr>
            <a:lvl3pPr>
              <a:defRPr>
                <a:solidFill>
                  <a:schemeClr val="bg1"/>
                </a:solidFill>
                <a:latin typeface="PT Sans" pitchFamily="34" charset="0"/>
              </a:defRPr>
            </a:lvl3pPr>
            <a:lvl4pPr>
              <a:defRPr>
                <a:solidFill>
                  <a:schemeClr val="bg1"/>
                </a:solidFill>
                <a:latin typeface="PT Sans" pitchFamily="34" charset="0"/>
              </a:defRPr>
            </a:lvl4pPr>
            <a:lvl5pPr>
              <a:defRPr>
                <a:solidFill>
                  <a:schemeClr val="bg1"/>
                </a:solidFill>
                <a:latin typeface="PT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 descr="C:\Users\Fomin_D\Desktop\1C_бухобслуживание_с облачком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24" y="3788693"/>
            <a:ext cx="2048752" cy="12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/>
          <p:nvPr userDrawn="1"/>
        </p:nvSpPr>
        <p:spPr>
          <a:xfrm>
            <a:off x="0" y="0"/>
            <a:ext cx="9144000" cy="1439863"/>
          </a:xfrm>
          <a:prstGeom prst="rect">
            <a:avLst/>
          </a:prstGeom>
          <a:solidFill>
            <a:srgbClr val="FFD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DE41"/>
              </a:solidFill>
            </a:endParaRPr>
          </a:p>
        </p:txBody>
      </p:sp>
      <p:sp>
        <p:nvSpPr>
          <p:cNvPr id="9" name="Прямоугольник 13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D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16"/>
          </p:nvPr>
        </p:nvSpPr>
        <p:spPr>
          <a:xfrm>
            <a:off x="656564" y="2436015"/>
            <a:ext cx="5175575" cy="99441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600" b="0" i="0" smtClean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Текст 10"/>
          <p:cNvSpPr>
            <a:spLocks noGrp="1"/>
          </p:cNvSpPr>
          <p:nvPr>
            <p:ph type="body" sz="quarter" idx="17"/>
          </p:nvPr>
        </p:nvSpPr>
        <p:spPr>
          <a:xfrm>
            <a:off x="656564" y="1808820"/>
            <a:ext cx="5159404" cy="53340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18"/>
          </p:nvPr>
        </p:nvSpPr>
        <p:spPr>
          <a:xfrm>
            <a:off x="657225" y="3654425"/>
            <a:ext cx="5175250" cy="2700338"/>
          </a:xfrm>
        </p:spPr>
        <p:txBody>
          <a:bodyPr>
            <a:normAutofit/>
          </a:bodyPr>
          <a:lstStyle>
            <a:lvl1pPr marL="360000" indent="-360000">
              <a:spcBef>
                <a:spcPts val="800"/>
              </a:spcBef>
              <a:buFont typeface="Wingdings" pitchFamily="2" charset="2"/>
              <a:buChar char="ü"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27195" y="1808163"/>
            <a:ext cx="2334205" cy="3241675"/>
          </a:xfrm>
        </p:spPr>
        <p:txBody>
          <a:bodyPr rtlCol="0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ru-RU" noProof="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56564" y="0"/>
            <a:ext cx="6570731" cy="1417638"/>
          </a:xfrm>
          <a:effectLst>
            <a:outerShdw blurRad="12700" dist="12700" dir="5400000" algn="tl" rotWithShape="0">
              <a:schemeClr val="bg1">
                <a:alpha val="65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26"/>
          <p:cNvSpPr>
            <a:spLocks noGrp="1"/>
          </p:cNvSpPr>
          <p:nvPr>
            <p:ph type="dt" sz="half" idx="20"/>
          </p:nvPr>
        </p:nvSpPr>
        <p:spPr>
          <a:xfrm>
            <a:off x="4248150" y="7000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28"/>
          <p:cNvSpPr>
            <a:spLocks noGrp="1"/>
          </p:cNvSpPr>
          <p:nvPr>
            <p:ph type="ftr" sz="quarter" idx="21"/>
          </p:nvPr>
        </p:nvSpPr>
        <p:spPr>
          <a:xfrm>
            <a:off x="857250" y="7000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22"/>
          </p:nvPr>
        </p:nvSpPr>
        <p:spPr>
          <a:xfrm>
            <a:off x="115888" y="450850"/>
            <a:ext cx="468312" cy="539750"/>
          </a:xfrm>
          <a:prstGeom prst="rect">
            <a:avLst/>
          </a:prstGeom>
          <a:effectLst>
            <a:outerShdw dist="12700" dir="5400000" algn="tl" rotWithShape="0">
              <a:schemeClr val="bg1">
                <a:alpha val="65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C8B43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pic>
        <p:nvPicPr>
          <p:cNvPr id="15" name="Picture 2" descr="C:\Users\Fomin_D\Desktop\1C_бухобслуживание_с облачком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02" y="323656"/>
            <a:ext cx="1262158" cy="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880002" y="3699030"/>
            <a:ext cx="7382408" cy="720080"/>
          </a:xfrm>
          <a:effectLst>
            <a:outerShdw dist="12700" dir="5400000" algn="ctr" rotWithShape="0">
              <a:schemeClr val="bg1">
                <a:alpha val="65000"/>
              </a:schemeClr>
            </a:outerShdw>
          </a:effectLst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 baseline="0">
                <a:solidFill>
                  <a:srgbClr val="191919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PT Sans" pitchFamily="34" charset="0"/>
              </a:defRPr>
            </a:lvl2pPr>
            <a:lvl3pPr>
              <a:defRPr>
                <a:solidFill>
                  <a:schemeClr val="bg1"/>
                </a:solidFill>
                <a:latin typeface="PT Sans" pitchFamily="34" charset="0"/>
              </a:defRPr>
            </a:lvl3pPr>
            <a:lvl4pPr>
              <a:defRPr>
                <a:solidFill>
                  <a:schemeClr val="bg1"/>
                </a:solidFill>
                <a:latin typeface="PT Sans" pitchFamily="34" charset="0"/>
              </a:defRPr>
            </a:lvl4pPr>
            <a:lvl5pPr>
              <a:defRPr>
                <a:solidFill>
                  <a:schemeClr val="bg1"/>
                </a:solidFill>
                <a:latin typeface="PT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Текст 10"/>
          <p:cNvSpPr>
            <a:spLocks noGrp="1"/>
          </p:cNvSpPr>
          <p:nvPr>
            <p:ph type="body" sz="quarter" idx="11"/>
          </p:nvPr>
        </p:nvSpPr>
        <p:spPr>
          <a:xfrm>
            <a:off x="880002" y="4464115"/>
            <a:ext cx="7382408" cy="1395155"/>
          </a:xfrm>
          <a:effectLst>
            <a:outerShdw dist="12700" dir="5400000" algn="ctr" rotWithShape="0">
              <a:schemeClr val="bg1">
                <a:alpha val="65000"/>
              </a:schemeClr>
            </a:outerShdw>
          </a:effectLst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baseline="0">
                <a:solidFill>
                  <a:srgbClr val="191919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PT Sans" pitchFamily="34" charset="0"/>
              </a:defRPr>
            </a:lvl2pPr>
            <a:lvl3pPr>
              <a:defRPr>
                <a:solidFill>
                  <a:schemeClr val="bg1"/>
                </a:solidFill>
                <a:latin typeface="PT Sans" pitchFamily="34" charset="0"/>
              </a:defRPr>
            </a:lvl3pPr>
            <a:lvl4pPr>
              <a:defRPr>
                <a:solidFill>
                  <a:schemeClr val="bg1"/>
                </a:solidFill>
                <a:latin typeface="PT Sans" pitchFamily="34" charset="0"/>
              </a:defRPr>
            </a:lvl4pPr>
            <a:lvl5pPr>
              <a:defRPr>
                <a:solidFill>
                  <a:schemeClr val="bg1"/>
                </a:solidFill>
                <a:latin typeface="PT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pic>
        <p:nvPicPr>
          <p:cNvPr id="6" name="Picture 2" descr="C:\Users\Fomin_D\Desktop\1C_бухобслуживание_с облачком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1579537"/>
            <a:ext cx="2494006" cy="15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54175" y="1493838"/>
            <a:ext cx="5834063" cy="211455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dirty="0" smtClean="0">
                <a:latin typeface="Calibri" pitchFamily="34" charset="0"/>
              </a:rPr>
              <a:t>Как правильно выбрать систему налогообложения при открытии бизнеса?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658495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Как сделать правильный выбор и сэкономить на налогах?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>
          <a:xfrm>
            <a:off x="115888" y="0"/>
            <a:ext cx="468312" cy="1449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656563" y="1808820"/>
            <a:ext cx="8100901" cy="297033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При открытии собственного бизнеса начинающему предпринимателю приходится решать множество важных задач, и одна из них - выбор оптимально подходящей системы налогообложения. </a:t>
            </a:r>
          </a:p>
          <a:p>
            <a:r>
              <a:rPr lang="ru-RU" sz="1400" dirty="0" smtClean="0"/>
              <a:t>К сожалению, не существует универсального алгоритма выбора подходящей системы налогообложения, чтобы не потеряться в большом объеме информации, Вам придется изучить основы налогообложения, и понять разницу между различными налогами. В процессе деятельности компании у Вас будет право и возможность перейти на другую систему налогообложения, если она покажется Вам не приемлемой.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4"/>
          <p:cNvSpPr>
            <a:spLocks noGrp="1"/>
          </p:cNvSpPr>
          <p:nvPr>
            <p:ph type="body" sz="quarter" idx="17"/>
          </p:nvPr>
        </p:nvSpPr>
        <p:spPr>
          <a:xfrm>
            <a:off x="657225" y="1808163"/>
            <a:ext cx="8145245" cy="5334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ru-RU" sz="2600" dirty="0" smtClean="0">
                <a:solidFill>
                  <a:srgbClr val="262626"/>
                </a:solidFill>
                <a:latin typeface="Calibri" pitchFamily="34" charset="0"/>
              </a:rPr>
              <a:t>В настоящее время в Российской Федерации действуют четыре основных режима налогообложения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658495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Существующие системы налогообложения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>
          <a:xfrm>
            <a:off x="115888" y="0"/>
            <a:ext cx="468312" cy="1449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Calibri" pitchFamily="34" charset="0"/>
              </a:rPr>
              <a:t>2</a:t>
            </a:r>
          </a:p>
        </p:txBody>
      </p:sp>
      <p:sp>
        <p:nvSpPr>
          <p:cNvPr id="8199" name="Текст 5"/>
          <p:cNvSpPr>
            <a:spLocks/>
          </p:cNvSpPr>
          <p:nvPr/>
        </p:nvSpPr>
        <p:spPr bwMode="auto">
          <a:xfrm>
            <a:off x="746575" y="2618909"/>
            <a:ext cx="7380820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dirty="0" smtClean="0"/>
              <a:t>Общая система налогообложения (ОСНО или ОСН)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dirty="0" smtClean="0"/>
              <a:t>Упрощенная система налогообложения (УСН)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dirty="0" smtClean="0"/>
              <a:t>Единый налог на вмененный доход (ЕНВД)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dirty="0" smtClean="0"/>
              <a:t>Патентная система налогообложения</a:t>
            </a:r>
            <a:endParaRPr lang="ru-RU" dirty="0"/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AutoNum type="arabicPeriod"/>
            </a:pPr>
            <a:endParaRPr lang="ru-RU" dirty="0" smtClean="0"/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4"/>
          <p:cNvSpPr>
            <a:spLocks noGrp="1"/>
          </p:cNvSpPr>
          <p:nvPr>
            <p:ph type="body" sz="quarter" idx="17"/>
          </p:nvPr>
        </p:nvSpPr>
        <p:spPr>
          <a:xfrm>
            <a:off x="657225" y="1808163"/>
            <a:ext cx="8145245" cy="5334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2600" dirty="0" smtClean="0">
                <a:solidFill>
                  <a:srgbClr val="262626"/>
                </a:solidFill>
                <a:latin typeface="Calibri" pitchFamily="34" charset="0"/>
              </a:rPr>
              <a:t>Общая система налогообложения (ОСНО)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658495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Общая система налогообложения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>
          <a:xfrm>
            <a:off x="115888" y="0"/>
            <a:ext cx="468312" cy="1449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8199" name="Текст 5"/>
          <p:cNvSpPr>
            <a:spLocks/>
          </p:cNvSpPr>
          <p:nvPr/>
        </p:nvSpPr>
        <p:spPr bwMode="auto">
          <a:xfrm>
            <a:off x="746575" y="2618909"/>
            <a:ext cx="801089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r>
              <a:rPr lang="ru-RU" dirty="0" smtClean="0"/>
              <a:t>Предполагает уплату: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Налог на прибыль – 20 %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Налог на добавленную стоимость  - 10 % или 18%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Налог на имущество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Обязывает компанию вести бухгалтерский учет в полном объеме. 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Большое количество отчетов, которые необходимо сдавать ежеквартально. 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	</a:t>
            </a:r>
            <a:r>
              <a:rPr lang="ru-RU" i="1" dirty="0" smtClean="0">
                <a:solidFill>
                  <a:srgbClr val="000000"/>
                </a:solidFill>
                <a:latin typeface="PT Sans"/>
              </a:rPr>
              <a:t>ОСНО целесообразно применять если Ваша компания занимается оптовой торговлей, производством,  строительством или осуществляет крупные поставки покупателям, работающим с НДС.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endParaRPr lang="ru-RU" dirty="0">
              <a:solidFill>
                <a:srgbClr val="000000"/>
              </a:solidFill>
              <a:latin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Текст 4"/>
          <p:cNvSpPr>
            <a:spLocks noGrp="1"/>
          </p:cNvSpPr>
          <p:nvPr>
            <p:ph type="body" sz="quarter" idx="17"/>
          </p:nvPr>
        </p:nvSpPr>
        <p:spPr>
          <a:xfrm>
            <a:off x="657225" y="1808163"/>
            <a:ext cx="8145245" cy="5334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2600" dirty="0" smtClean="0">
                <a:solidFill>
                  <a:srgbClr val="262626"/>
                </a:solidFill>
                <a:latin typeface="Calibri" pitchFamily="34" charset="0"/>
              </a:rPr>
              <a:t>Упрощенная система налогообложения (УСН)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658495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Упрощенная система налогообложения (УСН)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>
          <a:xfrm>
            <a:off x="115888" y="0"/>
            <a:ext cx="468312" cy="1449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Calibri" pitchFamily="34" charset="0"/>
              </a:rPr>
              <a:t>3</a:t>
            </a:r>
          </a:p>
        </p:txBody>
      </p:sp>
      <p:sp>
        <p:nvSpPr>
          <p:cNvPr id="8199" name="Текст 5"/>
          <p:cNvSpPr>
            <a:spLocks/>
          </p:cNvSpPr>
          <p:nvPr/>
        </p:nvSpPr>
        <p:spPr bwMode="auto">
          <a:xfrm>
            <a:off x="611560" y="2258870"/>
            <a:ext cx="801089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defTabSz="457200">
              <a:lnSpc>
                <a:spcPct val="150000"/>
              </a:lnSpc>
              <a:buClr>
                <a:srgbClr val="FF0000"/>
              </a:buClr>
            </a:pPr>
            <a:r>
              <a:rPr lang="ru-RU" i="1" dirty="0" smtClean="0">
                <a:solidFill>
                  <a:srgbClr val="000000"/>
                </a:solidFill>
                <a:latin typeface="PT Sans"/>
              </a:rPr>
              <a:t>Наиболее выгодна компаниям, которые только открылись. Применение УСН заменяет уплату налога на прибыль, НДС и налога на имущество. Уплачивается только налог по УСН, отчетность сдается раз в год.</a:t>
            </a:r>
          </a:p>
          <a:p>
            <a:pPr indent="-457200" defTabSz="457200">
              <a:lnSpc>
                <a:spcPct val="150000"/>
              </a:lnSpc>
              <a:buClr>
                <a:srgbClr val="FF0000"/>
              </a:buClr>
            </a:pPr>
            <a:endParaRPr lang="ru-RU" i="1" dirty="0" smtClean="0">
              <a:solidFill>
                <a:srgbClr val="000000"/>
              </a:solidFill>
              <a:latin typeface="PT Sans"/>
            </a:endParaRPr>
          </a:p>
          <a:p>
            <a:pPr indent="-457200" defTabSz="457200">
              <a:lnSpc>
                <a:spcPct val="150000"/>
              </a:lnSpc>
              <a:buClr>
                <a:srgbClr val="FF0000"/>
              </a:buClr>
            </a:pPr>
            <a:r>
              <a:rPr lang="ru-RU" i="1" dirty="0" smtClean="0">
                <a:solidFill>
                  <a:srgbClr val="000000"/>
                </a:solidFill>
                <a:latin typeface="PT Sans"/>
              </a:rPr>
              <a:t>Компании необходимо сделать выбор объекта налогообложения:</a:t>
            </a:r>
          </a:p>
          <a:p>
            <a:pPr indent="-457200" defTabSz="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ru-RU" i="1" dirty="0" smtClean="0">
                <a:solidFill>
                  <a:srgbClr val="000000"/>
                </a:solidFill>
                <a:latin typeface="PT Sans"/>
              </a:rPr>
              <a:t>Доходы</a:t>
            </a:r>
          </a:p>
          <a:p>
            <a:pPr indent="-457200" defTabSz="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ru-RU" i="1" dirty="0" smtClean="0">
                <a:solidFill>
                  <a:srgbClr val="000000"/>
                </a:solidFill>
                <a:latin typeface="PT Sans"/>
              </a:rPr>
              <a:t>Доходы минус расходы</a:t>
            </a: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endParaRPr lang="ru-RU" dirty="0">
              <a:solidFill>
                <a:srgbClr val="000000"/>
              </a:solidFill>
              <a:latin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658495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</a:rPr>
              <a:t>Выбор объекта при УСН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>
          <a:xfrm>
            <a:off x="115888" y="0"/>
            <a:ext cx="468312" cy="1449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Calibri" pitchFamily="34" charset="0"/>
              </a:rPr>
              <a:t>4</a:t>
            </a:r>
          </a:p>
        </p:txBody>
      </p:sp>
      <p:sp>
        <p:nvSpPr>
          <p:cNvPr id="8199" name="Текст 5"/>
          <p:cNvSpPr>
            <a:spLocks/>
          </p:cNvSpPr>
          <p:nvPr/>
        </p:nvSpPr>
        <p:spPr bwMode="auto">
          <a:xfrm>
            <a:off x="564935" y="1641187"/>
            <a:ext cx="801089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- доходы –  выгоднее выбрать если у Вас нет расходов или они минимальны, например, при оказании услуг. Кроме этого сумму налога можно уменьшить на страховые взносы, ИП без сотрудников могут уменьшить на 100% уплаченных страховых взносов за квартал, если сотрудники есть, то налог можно уменьшить не более чем на 50 %.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доходы минус расходы – от 5-15% (для СПб 7%) – если расходов составляют 70-80% от доходов, расходы можно подтвердить и расходы будут регулярными, для торговли и сферы услуг где имеется большая расходная часть.</a:t>
            </a:r>
          </a:p>
          <a:p>
            <a:endParaRPr lang="ru-RU" dirty="0" smtClean="0"/>
          </a:p>
          <a:p>
            <a:r>
              <a:rPr lang="ru-RU" dirty="0" smtClean="0"/>
              <a:t>Есть так же ограничения по применению УСН.</a:t>
            </a:r>
            <a:endParaRPr lang="ru-RU" i="1" dirty="0" smtClean="0">
              <a:solidFill>
                <a:srgbClr val="000000"/>
              </a:solidFill>
              <a:latin typeface="PT Sans"/>
            </a:endParaRPr>
          </a:p>
          <a:p>
            <a:pPr indent="-457200" defTabSz="457200">
              <a:lnSpc>
                <a:spcPct val="150000"/>
              </a:lnSpc>
              <a:buClr>
                <a:srgbClr val="FF0000"/>
              </a:buClr>
            </a:pPr>
            <a:endParaRPr lang="ru-RU" i="1" dirty="0" smtClean="0">
              <a:solidFill>
                <a:srgbClr val="000000"/>
              </a:solidFill>
              <a:latin typeface="PT Sans"/>
            </a:endParaRPr>
          </a:p>
          <a:p>
            <a:pPr marL="457200" indent="-457200" defTabSz="457200">
              <a:lnSpc>
                <a:spcPct val="150000"/>
              </a:lnSpc>
              <a:buClr>
                <a:srgbClr val="FF0000"/>
              </a:buClr>
            </a:pPr>
            <a:endParaRPr lang="ru-RU" dirty="0">
              <a:solidFill>
                <a:srgbClr val="000000"/>
              </a:solidFill>
              <a:latin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658495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Единый налог на вмененный доход (ЕНВД)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>
          <a:xfrm>
            <a:off x="115888" y="0"/>
            <a:ext cx="468312" cy="1449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Calibri" pitchFamily="34" charset="0"/>
              </a:rPr>
              <a:t>6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199" name="Текст 5"/>
          <p:cNvSpPr>
            <a:spLocks/>
          </p:cNvSpPr>
          <p:nvPr/>
        </p:nvSpPr>
        <p:spPr bwMode="auto">
          <a:xfrm>
            <a:off x="566555" y="1673805"/>
            <a:ext cx="8010890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При выборе этой  системы есть некоторые особенности: </a:t>
            </a:r>
          </a:p>
          <a:p>
            <a:pPr>
              <a:buFontTx/>
              <a:buChar char="-"/>
            </a:pPr>
            <a:r>
              <a:rPr lang="ru-RU" dirty="0" smtClean="0"/>
              <a:t>необходимо точно знать, какие виды деятельности попадают под ЕНВД, они поименованы в ст. 346.26 НК РФ. </a:t>
            </a:r>
          </a:p>
          <a:p>
            <a:pPr>
              <a:buFontTx/>
              <a:buChar char="-"/>
            </a:pPr>
            <a:r>
              <a:rPr lang="ru-RU" dirty="0" smtClean="0"/>
              <a:t>численность работников не должна превышать 100 человек </a:t>
            </a:r>
          </a:p>
          <a:p>
            <a:pPr>
              <a:buFontTx/>
              <a:buChar char="-"/>
            </a:pPr>
            <a:r>
              <a:rPr lang="ru-RU" dirty="0" smtClean="0"/>
              <a:t>в уставном капитале компании доля другой организации  не должна превышать 25%.</a:t>
            </a:r>
          </a:p>
          <a:p>
            <a:endParaRPr lang="ru-RU" dirty="0" smtClean="0"/>
          </a:p>
          <a:p>
            <a:r>
              <a:rPr lang="ru-RU" dirty="0" smtClean="0"/>
              <a:t>Сумма налога при ЕНВД фиксированная и не зависит от фактических доходов. Налог зависит от таких условий как, площадь торгового зала, кол-ва сотрудников, кол-ва транспортных средств, в зависимости каким видом деятельности занимается Ваша компания.</a:t>
            </a:r>
          </a:p>
          <a:p>
            <a:endParaRPr lang="ru-RU" dirty="0" smtClean="0"/>
          </a:p>
          <a:p>
            <a:r>
              <a:rPr lang="ru-RU" dirty="0" smtClean="0"/>
              <a:t>Для применения ЕНВД необходимо подать в налоговую заявление не </a:t>
            </a:r>
            <a:r>
              <a:rPr lang="ru-RU" smtClean="0"/>
              <a:t>позднее </a:t>
            </a:r>
            <a:r>
              <a:rPr lang="ru-RU" smtClean="0"/>
              <a:t>30 </a:t>
            </a:r>
            <a:r>
              <a:rPr lang="ru-RU" dirty="0" smtClean="0"/>
              <a:t>дней с начала ведения деятельности. Уплачивать налог и сдавать отчетность необходимо поквартально. Кассовую технику можно не использовать при применении ЕНВД.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6584950" cy="1449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Патентная система налогообложения (ПСН)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2"/>
          </p:nvPr>
        </p:nvSpPr>
        <p:spPr>
          <a:xfrm>
            <a:off x="115888" y="0"/>
            <a:ext cx="468312" cy="1449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Calibri" pitchFamily="34" charset="0"/>
              </a:rPr>
              <a:t>7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199" name="Текст 5"/>
          <p:cNvSpPr>
            <a:spLocks/>
          </p:cNvSpPr>
          <p:nvPr/>
        </p:nvSpPr>
        <p:spPr bwMode="auto">
          <a:xfrm>
            <a:off x="566555" y="1673805"/>
            <a:ext cx="8010890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Эту систему могут применять только ИП. Действует только для определенных видов деятельности прописанных в НК РФ.</a:t>
            </a:r>
          </a:p>
          <a:p>
            <a:endParaRPr lang="ru-RU" dirty="0" smtClean="0"/>
          </a:p>
          <a:p>
            <a:r>
              <a:rPr lang="ru-RU" dirty="0" smtClean="0"/>
              <a:t>Особенность применения патента в том, что Вам не нужно платить налог по итогам квартала и подавать отчет в налоговую. Вы просто покупаете патент на срок от 1 месяца до года и освобождаетесь от общения с налоговой по этому виду деятельности. </a:t>
            </a:r>
          </a:p>
          <a:p>
            <a:r>
              <a:rPr lang="ru-RU" dirty="0" smtClean="0"/>
              <a:t>Все что требуется — вовремя оплатить патент и вести отдельную книгу учета доходов. Стоимость патента зависит от потенциально возможного дохода, который устанавливают местные власти. Ваш фактический доход на неё не влияет и сумма патента не уменьшается на страховые взносы.</a:t>
            </a:r>
          </a:p>
          <a:p>
            <a:r>
              <a:rPr lang="ru-RU" dirty="0" smtClean="0"/>
              <a:t>На применение патента есть </a:t>
            </a:r>
            <a:r>
              <a:rPr lang="ru-RU" b="1" dirty="0" smtClean="0"/>
              <a:t>ограничение</a:t>
            </a:r>
            <a:r>
              <a:rPr lang="ru-RU" dirty="0" smtClean="0"/>
              <a:t> по количеству сотрудников — не более 15 человек и годовой доход не должен превышать 60 млн. рублей. Если вы решите применять этот налоговый режим, за 10 дней нужно обратиться в налоговую инспекцию с заявлением.</a:t>
            </a:r>
          </a:p>
          <a:p>
            <a:r>
              <a:rPr lang="ru-RU" dirty="0" smtClean="0"/>
              <a:t>ИП на патенте при работе с наличными также освобождаются от применения кассовой техники.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79475" y="3698875"/>
            <a:ext cx="7383463" cy="720725"/>
          </a:xfrm>
          <a:effectLst>
            <a:outerShdw dist="12700" dir="5400000" algn="ctr" rotWithShape="0">
              <a:schemeClr val="bg1">
                <a:alpha val="64999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mtClean="0"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79475" y="4464050"/>
            <a:ext cx="7383463" cy="1395413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Главный бухгалтер РГ Ермоленко Ирина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812-385-15-85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</a:rPr>
              <a:t>bo@1cborc.ru</a:t>
            </a:r>
            <a:endParaRPr lang="ru-RU" sz="24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ru-RU" sz="24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ru-RU" sz="2400" dirty="0" smtClean="0">
                <a:latin typeface="Calibri" pitchFamily="34" charset="0"/>
              </a:rPr>
              <a:t>www.1cbo.ru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529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Wingdings</vt:lpstr>
      <vt:lpstr>Arial</vt:lpstr>
      <vt:lpstr>PT Sans</vt:lpstr>
      <vt:lpstr>Специальное оформление</vt:lpstr>
      <vt:lpstr>Презентация PowerPoint</vt:lpstr>
      <vt:lpstr>Как сделать правильный выбор и сэкономить на налогах?</vt:lpstr>
      <vt:lpstr>Существующие системы налогообложения</vt:lpstr>
      <vt:lpstr>Общая система налогообложения </vt:lpstr>
      <vt:lpstr>Упрощенная система налогообложения (УСН)</vt:lpstr>
      <vt:lpstr>Выбор объекта при УСН</vt:lpstr>
      <vt:lpstr>Единый налог на вмененный доход (ЕНВД)</vt:lpstr>
      <vt:lpstr>Патентная система налогообложения (ПСН)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156</cp:revision>
  <dcterms:created xsi:type="dcterms:W3CDTF">2012-05-11T12:38:34Z</dcterms:created>
  <dcterms:modified xsi:type="dcterms:W3CDTF">2015-11-18T13:06:13Z</dcterms:modified>
</cp:coreProperties>
</file>